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56" r:id="rId2"/>
    <p:sldId id="264" r:id="rId3"/>
    <p:sldId id="266" r:id="rId4"/>
    <p:sldId id="268" r:id="rId5"/>
    <p:sldId id="269" r:id="rId6"/>
    <p:sldId id="270" r:id="rId7"/>
    <p:sldId id="259" r:id="rId8"/>
    <p:sldId id="271" r:id="rId9"/>
    <p:sldId id="265" r:id="rId10"/>
    <p:sldId id="267" r:id="rId11"/>
    <p:sldId id="261" r:id="rId12"/>
    <p:sldId id="273" r:id="rId13"/>
    <p:sldId id="262" r:id="rId14"/>
    <p:sldId id="272" r:id="rId15"/>
    <p:sldId id="274" r:id="rId16"/>
    <p:sldId id="275" r:id="rId17"/>
    <p:sldId id="27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6433" autoAdjust="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6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D180D-4DE5-44B0-94E7-32B2CD4122B0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D916F-3D0B-432B-90BB-8A11AE74E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82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most famous seed varietals in the history of cigars: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Corojo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Criollo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Their descendants are in most premium cigars made today. While many hybrids have been created over the years [in and outside of Cuba], these two legendary seed strains make excellent specimens for serious study.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D916F-3D0B-432B-90BB-8A11AE74E1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06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most famous seed varietals in the history of cigars: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Corojo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Criollo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Their descendants are in most premium cigars made today. While many hybrids have been created over the years [in and outside of Cuba], these two legendary seed strains make excellent specimens for serious study.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D916F-3D0B-432B-90BB-8A11AE74E1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66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most famous seed varietals in the history of cigars: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Corojo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Criollo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Their descendants are in most premium cigars made today. While many hybrids have been created over the years [in and outside of Cuba], these two legendary seed strains make excellent specimens for serious study.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D916F-3D0B-432B-90BB-8A11AE74E1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75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9/22/2016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9/22/2016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9/22/2016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9/22/2016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9/22/2016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9/22/2016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9/22/2016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9/22/2016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9/22/2016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9/22/2016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9/22/2016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976983"/>
            <a:ext cx="12192000" cy="881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5903090"/>
            <a:ext cx="12192001" cy="786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9/22/2016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030" y="6031901"/>
            <a:ext cx="3491964" cy="7930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Journey of a Seed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www.Cigarandrum.com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6" y="6049818"/>
            <a:ext cx="3472872" cy="69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0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196" y="258156"/>
            <a:ext cx="10058400" cy="1450757"/>
          </a:xfrm>
        </p:spPr>
        <p:txBody>
          <a:bodyPr>
            <a:normAutofit/>
          </a:bodyPr>
          <a:lstStyle/>
          <a:p>
            <a:r>
              <a:rPr lang="en-US" cap="all" dirty="0" smtClean="0"/>
              <a:t>Wrapper Leave Color</a:t>
            </a:r>
            <a:endParaRPr lang="en-US" dirty="0"/>
          </a:p>
        </p:txBody>
      </p:sp>
      <p:pic>
        <p:nvPicPr>
          <p:cNvPr id="5122" name="Picture 2" descr="Comparison of Cigar Wrapp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103" y="3050355"/>
            <a:ext cx="7202493" cy="280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rapper-colo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224" y="1822204"/>
            <a:ext cx="4286250" cy="104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268196" y="1900584"/>
            <a:ext cx="4413047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 smtClean="0"/>
              <a:t>  </a:t>
            </a:r>
            <a:r>
              <a:rPr lang="en-US" b="1" dirty="0" smtClean="0"/>
              <a:t>Double Claro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  Claro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  </a:t>
            </a:r>
            <a:r>
              <a:rPr lang="en-US" b="1" dirty="0" err="1" smtClean="0"/>
              <a:t>Naural</a:t>
            </a:r>
            <a:endParaRPr lang="en-US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  Colorado Claro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  Colorado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  Colorado </a:t>
            </a:r>
            <a:r>
              <a:rPr lang="en-US" b="1" dirty="0" err="1"/>
              <a:t>M</a:t>
            </a:r>
            <a:r>
              <a:rPr lang="en-US" b="1" dirty="0" err="1" smtClean="0"/>
              <a:t>aduro</a:t>
            </a:r>
            <a:endParaRPr lang="en-US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  </a:t>
            </a:r>
            <a:r>
              <a:rPr lang="en-US" b="1" dirty="0" err="1" smtClean="0"/>
              <a:t>Maduro</a:t>
            </a:r>
            <a:endParaRPr lang="en-US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  </a:t>
            </a:r>
            <a:r>
              <a:rPr lang="en-US" b="1" dirty="0" err="1" smtClean="0"/>
              <a:t>Oscuro</a:t>
            </a:r>
            <a:endParaRPr lang="en-US" b="1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b="1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0" indent="0">
              <a:buFont typeface="Calibri" panose="020F0502020204030204" pitchFamily="34" charset="0"/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5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Cigar Sizes &amp; Shape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316992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</a:t>
            </a:r>
            <a:r>
              <a:rPr lang="en-US" b="1" dirty="0" smtClean="0"/>
              <a:t> </a:t>
            </a:r>
            <a:r>
              <a:rPr lang="en-US" b="1" dirty="0" err="1" smtClean="0"/>
              <a:t>Robusto</a:t>
            </a:r>
            <a:r>
              <a:rPr lang="en-US" dirty="0" smtClean="0"/>
              <a:t>	</a:t>
            </a:r>
            <a:r>
              <a:rPr lang="en-US" dirty="0"/>
              <a:t>5  x 50 </a:t>
            </a: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 </a:t>
            </a:r>
            <a:r>
              <a:rPr lang="en-US" b="1" dirty="0"/>
              <a:t>Torpedo</a:t>
            </a:r>
            <a:r>
              <a:rPr lang="en-US" dirty="0"/>
              <a:t>	</a:t>
            </a:r>
            <a:r>
              <a:rPr lang="en-US" dirty="0" smtClean="0"/>
              <a:t>5.75 x 50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 </a:t>
            </a:r>
            <a:r>
              <a:rPr lang="en-US" b="1" dirty="0" smtClean="0"/>
              <a:t>Toro</a:t>
            </a:r>
            <a:r>
              <a:rPr lang="en-US" dirty="0" smtClean="0"/>
              <a:t>		6 x 52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 </a:t>
            </a:r>
            <a:r>
              <a:rPr lang="en-US" b="1" dirty="0" smtClean="0"/>
              <a:t>Churchill</a:t>
            </a:r>
            <a:r>
              <a:rPr lang="en-US" dirty="0" smtClean="0"/>
              <a:t>	7 x 50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 </a:t>
            </a:r>
            <a:r>
              <a:rPr lang="en-US" b="1" dirty="0" err="1" smtClean="0"/>
              <a:t>Lancero</a:t>
            </a:r>
            <a:r>
              <a:rPr lang="en-US" dirty="0" smtClean="0"/>
              <a:t>	7.5 x 30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747" y="426305"/>
            <a:ext cx="2736145" cy="5430834"/>
          </a:xfrm>
          <a:prstGeom prst="rect">
            <a:avLst/>
          </a:prstGeom>
        </p:spPr>
      </p:pic>
      <p:pic>
        <p:nvPicPr>
          <p:cNvPr id="4098" name="Picture 2" descr="http://victorycigars.com/ring_size_ch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015" y="2848339"/>
            <a:ext cx="3938929" cy="14851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1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Etiquette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9957898" cy="4023360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en-US" sz="2600" b="1" dirty="0" smtClean="0"/>
              <a:t>CHOOSING A CIGAR  </a:t>
            </a:r>
            <a:endParaRPr lang="en-US" sz="2600" b="1" dirty="0"/>
          </a:p>
          <a:p>
            <a:pPr marL="0" indent="0" fontAlgn="base">
              <a:buNone/>
            </a:pPr>
            <a:r>
              <a:rPr lang="en-US" b="1" dirty="0" smtClean="0"/>
              <a:t> DO’s</a:t>
            </a:r>
          </a:p>
          <a:p>
            <a:pPr lvl="1" fontAlgn="base">
              <a:buFont typeface="Wingdings" panose="05000000000000000000" pitchFamily="2" charset="2"/>
              <a:buChar char="Ø"/>
            </a:pPr>
            <a:r>
              <a:rPr lang="en-US" b="1" dirty="0" smtClean="0"/>
              <a:t>  </a:t>
            </a:r>
            <a:r>
              <a:rPr lang="en-US" dirty="0" smtClean="0"/>
              <a:t>Ask your Tobacconist for suggestions</a:t>
            </a:r>
          </a:p>
          <a:p>
            <a:pPr lvl="1" fontAlgn="base">
              <a:buFont typeface="Wingdings" panose="05000000000000000000" pitchFamily="2" charset="2"/>
              <a:buChar char="Ø"/>
            </a:pPr>
            <a:r>
              <a:rPr lang="en-US" dirty="0" smtClean="0"/>
              <a:t>  Ask for strong, medium or mild cigar</a:t>
            </a:r>
          </a:p>
          <a:p>
            <a:pPr lvl="1" fontAlgn="base">
              <a:buFont typeface="Wingdings" panose="05000000000000000000" pitchFamily="2" charset="2"/>
              <a:buChar char="Ø"/>
            </a:pPr>
            <a:r>
              <a:rPr lang="en-US" dirty="0" smtClean="0"/>
              <a:t>  Ask for spicy cigars (if that’s your thing)</a:t>
            </a:r>
          </a:p>
          <a:p>
            <a:pPr lvl="1" fontAlgn="base"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 Take your time and try different cigars</a:t>
            </a:r>
          </a:p>
          <a:p>
            <a:pPr marL="0" indent="0" fontAlgn="base">
              <a:buNone/>
            </a:pPr>
            <a:r>
              <a:rPr lang="en-US" b="1" dirty="0" smtClean="0"/>
              <a:t>DON’Ts</a:t>
            </a:r>
          </a:p>
          <a:p>
            <a:pPr lvl="1" fontAlgn="base">
              <a:buFont typeface="Wingdings" panose="05000000000000000000" pitchFamily="2" charset="2"/>
              <a:buChar char="Ø"/>
            </a:pPr>
            <a:r>
              <a:rPr lang="en-US" dirty="0" smtClean="0"/>
              <a:t>  </a:t>
            </a:r>
            <a:r>
              <a:rPr lang="en-US" dirty="0"/>
              <a:t>Squeeze the cigar in the humidor</a:t>
            </a:r>
          </a:p>
          <a:p>
            <a:pPr lvl="1" fontAlgn="base">
              <a:buFont typeface="Wingdings" panose="05000000000000000000" pitchFamily="2" charset="2"/>
              <a:buChar char="Ø"/>
            </a:pPr>
            <a:r>
              <a:rPr lang="en-US" dirty="0" smtClean="0"/>
              <a:t>  Pick up the cigar and rub it on your nose to smell it</a:t>
            </a:r>
          </a:p>
          <a:p>
            <a:pPr lvl="1" fontAlgn="base">
              <a:buFont typeface="Wingdings" panose="05000000000000000000" pitchFamily="2" charset="2"/>
              <a:buChar char="Ø"/>
            </a:pPr>
            <a:r>
              <a:rPr lang="en-US" dirty="0" smtClean="0"/>
              <a:t>  </a:t>
            </a:r>
            <a:r>
              <a:rPr lang="en-US" dirty="0" smtClean="0"/>
              <a:t>Don’t get </a:t>
            </a:r>
            <a:r>
              <a:rPr lang="en-US" dirty="0" smtClean="0"/>
              <a:t>stuck on brand names, there lots of good cigars out there</a:t>
            </a:r>
          </a:p>
          <a:p>
            <a:pPr marL="0" indent="0">
              <a:buNone/>
            </a:pPr>
            <a:r>
              <a:rPr lang="en-US" dirty="0" smtClean="0"/>
              <a:t> 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4098" name="Picture 2" descr="http://www.daytoncitypaper.com/wp-content/uploads/2011/12/Leaf-and-vine-humid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603" y="1944130"/>
            <a:ext cx="4096575" cy="2786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83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Etiquette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3623001" cy="4023360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en-US" sz="2600" b="1" dirty="0" smtClean="0"/>
              <a:t>Cutting Your Cigar</a:t>
            </a:r>
          </a:p>
          <a:p>
            <a:pPr marL="0" indent="0" fontAlgn="base">
              <a:buNone/>
            </a:pPr>
            <a:r>
              <a:rPr lang="en-US" b="1" dirty="0" smtClean="0"/>
              <a:t>DO’s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en-US" dirty="0" smtClean="0"/>
              <a:t>  Ask your tobacconist to cut it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 Ask you friend to cut it</a:t>
            </a:r>
          </a:p>
          <a:p>
            <a:pPr marL="0" indent="0" fontAlgn="base">
              <a:buNone/>
            </a:pPr>
            <a:r>
              <a:rPr lang="en-US" dirty="0" smtClean="0"/>
              <a:t> </a:t>
            </a:r>
            <a:r>
              <a:rPr lang="en-US" b="1" dirty="0" smtClean="0"/>
              <a:t>DON’Ts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en-US" b="1" dirty="0" smtClean="0"/>
              <a:t>  </a:t>
            </a:r>
            <a:r>
              <a:rPr lang="en-US" dirty="0" smtClean="0"/>
              <a:t>Cut below the 2</a:t>
            </a:r>
            <a:r>
              <a:rPr lang="en-US" baseline="30000" dirty="0" smtClean="0"/>
              <a:t>nd</a:t>
            </a:r>
            <a:r>
              <a:rPr lang="en-US" dirty="0" smtClean="0"/>
              <a:t> Cap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 Bite the tip off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 Chew on your cigar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718" y="212463"/>
            <a:ext cx="2609524" cy="5447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104" y="1994015"/>
            <a:ext cx="3325576" cy="306192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916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Etiquette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3623001" cy="402336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2800" b="1" dirty="0" smtClean="0"/>
              <a:t>Lighting Your Cigar</a:t>
            </a:r>
          </a:p>
          <a:p>
            <a:pPr marL="0" indent="0" fontAlgn="base">
              <a:buNone/>
            </a:pPr>
            <a:r>
              <a:rPr lang="en-US" sz="2200" b="1" dirty="0"/>
              <a:t>DO’s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en-US" dirty="0"/>
              <a:t>  Ask your tobacconist </a:t>
            </a:r>
            <a:r>
              <a:rPr lang="en-US" dirty="0" smtClean="0"/>
              <a:t>if they mind 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en-US" dirty="0" smtClean="0"/>
              <a:t>  Rotate to </a:t>
            </a:r>
            <a:r>
              <a:rPr lang="en-US" dirty="0"/>
              <a:t>evenly </a:t>
            </a:r>
            <a:r>
              <a:rPr lang="en-US" dirty="0" smtClean="0"/>
              <a:t>light the end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en-US" dirty="0" smtClean="0"/>
              <a:t>  Hold </a:t>
            </a:r>
            <a:r>
              <a:rPr lang="en-US" dirty="0"/>
              <a:t>the flame </a:t>
            </a:r>
            <a:r>
              <a:rPr lang="en-US" dirty="0" smtClean="0"/>
              <a:t>away from the cigar</a:t>
            </a:r>
            <a:r>
              <a:rPr lang="en-US" dirty="0"/>
              <a:t>, and draw slowly </a:t>
            </a:r>
            <a:endParaRPr lang="en-US" dirty="0" smtClean="0"/>
          </a:p>
          <a:p>
            <a:pPr marL="0" indent="0" fontAlgn="base">
              <a:buNone/>
            </a:pPr>
            <a:r>
              <a:rPr lang="en-US" sz="2200" b="1" dirty="0" smtClean="0"/>
              <a:t>DON’Ts</a:t>
            </a:r>
            <a:endParaRPr lang="en-US" sz="2200" b="1" dirty="0"/>
          </a:p>
          <a:p>
            <a:pPr fontAlgn="base">
              <a:buFont typeface="Wingdings" panose="05000000000000000000" pitchFamily="2" charset="2"/>
              <a:buChar char="Ø"/>
            </a:pPr>
            <a:r>
              <a:rPr lang="en-US" dirty="0" smtClean="0"/>
              <a:t>  INHALE</a:t>
            </a:r>
          </a:p>
          <a:p>
            <a:pPr fontAlgn="base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5015" y="286603"/>
            <a:ext cx="3020665" cy="5380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81" y="2521113"/>
            <a:ext cx="3135543" cy="2082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064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Etiquette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792774" cy="402336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b="1" dirty="0" smtClean="0"/>
              <a:t>Smoking:  </a:t>
            </a:r>
            <a:r>
              <a:rPr lang="en-US" dirty="0" smtClean="0"/>
              <a:t>Cigars </a:t>
            </a:r>
            <a:r>
              <a:rPr lang="en-US" dirty="0"/>
              <a:t>are meant to be savored and appreciated for the taste, the feel, and the aroma. Don't rush it</a:t>
            </a:r>
            <a:r>
              <a:rPr lang="en-US" dirty="0" smtClean="0"/>
              <a:t>.</a:t>
            </a:r>
          </a:p>
          <a:p>
            <a:pPr marL="0" indent="0" fontAlgn="base">
              <a:buNone/>
            </a:pPr>
            <a:r>
              <a:rPr lang="en-US" b="1" dirty="0"/>
              <a:t>Ask</a:t>
            </a:r>
            <a:r>
              <a:rPr lang="en-US" dirty="0"/>
              <a:t>: Some people around you might not share your love for cigars, which is why it’s recommended that you ask a simple “May I?” to anyone nearby before torching up that cigar.</a:t>
            </a:r>
          </a:p>
          <a:p>
            <a:pPr marL="0" indent="0" fontAlgn="base">
              <a:buNone/>
            </a:pPr>
            <a:r>
              <a:rPr lang="en-US" b="1" dirty="0" smtClean="0"/>
              <a:t>Relighting</a:t>
            </a:r>
            <a:r>
              <a:rPr lang="en-US" b="1" dirty="0"/>
              <a:t>:  </a:t>
            </a:r>
            <a:r>
              <a:rPr lang="en-US" dirty="0"/>
              <a:t>If you need to relight your cigar, first clear off all the ash by gently rubbing or tapping your cigar</a:t>
            </a:r>
          </a:p>
          <a:p>
            <a:pPr marL="0" indent="0" fontAlgn="base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135" y="2091141"/>
            <a:ext cx="4989978" cy="33142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13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Etiquette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97280" y="2010491"/>
            <a:ext cx="495753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b="1" dirty="0"/>
              <a:t>Ash</a:t>
            </a:r>
            <a:r>
              <a:rPr lang="en-US" dirty="0"/>
              <a:t>: Most say to let the ash linger on the cigar until it falls of its own accord, and not to flick it into your ashtray (it’s not a cigarette).</a:t>
            </a:r>
          </a:p>
          <a:p>
            <a:pPr marL="0" indent="0" fontAlgn="base">
              <a:buNone/>
            </a:pPr>
            <a:r>
              <a:rPr lang="en-US" b="1" dirty="0" smtClean="0"/>
              <a:t>Extinguishing</a:t>
            </a:r>
            <a:r>
              <a:rPr lang="en-US" dirty="0" smtClean="0"/>
              <a:t>: </a:t>
            </a:r>
            <a:r>
              <a:rPr lang="en-US" dirty="0"/>
              <a:t>Let your cigar rest in an ashtray and it will extinguish itself. Do not mash it out, as you would with a cigarette</a:t>
            </a:r>
            <a:r>
              <a:rPr lang="en-US" dirty="0" smtClean="0"/>
              <a:t>.</a:t>
            </a:r>
          </a:p>
          <a:p>
            <a:pPr marL="0" indent="0" fontAlgn="base">
              <a:buNone/>
            </a:pPr>
            <a:r>
              <a:rPr lang="en-US" b="1" dirty="0" smtClean="0"/>
              <a:t>Tight Draws:  </a:t>
            </a:r>
            <a:r>
              <a:rPr lang="en-US" dirty="0" smtClean="0"/>
              <a:t>Try using a poker if your not successful you tobacconist will replace your cigar.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7172" name="Picture 4" descr="http://ubicigar.files.wordpress.com/2010/07/dsc016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441" y="2010491"/>
            <a:ext cx="4759239" cy="356942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031" y="286603"/>
            <a:ext cx="3822819" cy="12538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918" y="4656731"/>
            <a:ext cx="2156659" cy="1140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481633" y="3244334"/>
            <a:ext cx="1228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60871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www.Cigarandrum.com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6" y="6049818"/>
            <a:ext cx="3472872" cy="69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1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SEEDS &amp; </a:t>
            </a:r>
            <a:r>
              <a:rPr lang="en-US" cap="all" dirty="0" smtClean="0"/>
              <a:t>PLANTS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275812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 Tobacco </a:t>
            </a:r>
            <a:r>
              <a:rPr lang="en-US" dirty="0"/>
              <a:t>plants grow to 6 feet in 8 – 10 months </a:t>
            </a: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 They are harvested beginning late February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 Leaves </a:t>
            </a:r>
            <a:r>
              <a:rPr lang="en-US" dirty="0"/>
              <a:t>are picked (primed) in </a:t>
            </a:r>
            <a:r>
              <a:rPr lang="en-US" dirty="0" smtClean="0"/>
              <a:t>pairs from the    bottom to the top (6-7 pairs per tree)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 Leaves are sorted, bundled and hung from poles to dry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 After of drying the leaves are stacked in bundles to ferment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1034" name="Picture 10" descr="Tobacco 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291" y="1845734"/>
            <a:ext cx="4579389" cy="3832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292" y="290483"/>
            <a:ext cx="4579388" cy="1446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47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/>
              <a:t>Leaves</a:t>
            </a:r>
            <a:endParaRPr lang="en-US" dirty="0"/>
          </a:p>
        </p:txBody>
      </p:sp>
      <p:pic>
        <p:nvPicPr>
          <p:cNvPr id="1032" name="Picture 8" descr="http://www.cheaphumidors.com/blog/wp-content/uploads/2013/11/Tobacco-Leav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1" y="258351"/>
            <a:ext cx="4172989" cy="561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793048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 </a:t>
            </a:r>
            <a:r>
              <a:rPr lang="en-US" b="1" dirty="0" err="1" smtClean="0"/>
              <a:t>Ligero</a:t>
            </a:r>
            <a:r>
              <a:rPr lang="en-US" dirty="0" smtClean="0"/>
              <a:t> </a:t>
            </a:r>
            <a:r>
              <a:rPr lang="en-US" dirty="0"/>
              <a:t>leaves are at the top of the tobacco plant and are considered the strongest and most flavorful due to their direct exposure to </a:t>
            </a:r>
            <a:r>
              <a:rPr lang="en-US" dirty="0" smtClean="0"/>
              <a:t>sunlight.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b="1" dirty="0" err="1" smtClean="0"/>
              <a:t>Viso</a:t>
            </a:r>
            <a:r>
              <a:rPr lang="en-US" b="1" dirty="0" smtClean="0"/>
              <a:t> </a:t>
            </a:r>
            <a:r>
              <a:rPr lang="en-US" dirty="0" smtClean="0"/>
              <a:t>leaves </a:t>
            </a:r>
            <a:r>
              <a:rPr lang="en-US" dirty="0"/>
              <a:t>generally comprise the filler tobacco for cigars. The flavors and strength of the leaves become more subtle the lower you go in the </a:t>
            </a:r>
            <a:r>
              <a:rPr lang="en-US" dirty="0" err="1"/>
              <a:t>primings</a:t>
            </a:r>
            <a:r>
              <a:rPr lang="en-US" dirty="0"/>
              <a:t>. </a:t>
            </a: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  </a:t>
            </a:r>
            <a:r>
              <a:rPr lang="en-US" b="1" dirty="0" err="1" smtClean="0"/>
              <a:t>Seco</a:t>
            </a:r>
            <a:r>
              <a:rPr lang="en-US" dirty="0" smtClean="0"/>
              <a:t> leaves </a:t>
            </a:r>
            <a:r>
              <a:rPr lang="en-US" dirty="0"/>
              <a:t>generally comprise the filler tobacco for cigars. The flavors and strength of the leaves become more subtle the lower you go in the </a:t>
            </a:r>
            <a:r>
              <a:rPr lang="en-US" dirty="0" err="1"/>
              <a:t>primings</a:t>
            </a:r>
            <a:r>
              <a:rPr lang="en-US" dirty="0"/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 </a:t>
            </a:r>
            <a:r>
              <a:rPr lang="en-US" b="1" dirty="0" smtClean="0"/>
              <a:t>Capote</a:t>
            </a:r>
            <a:r>
              <a:rPr lang="en-US" dirty="0" smtClean="0"/>
              <a:t> </a:t>
            </a:r>
            <a:r>
              <a:rPr lang="en-US" dirty="0"/>
              <a:t>leaves are used for the binder leaf of a </a:t>
            </a:r>
            <a:r>
              <a:rPr lang="en-US" dirty="0" smtClean="0"/>
              <a:t>cigar. Capote </a:t>
            </a:r>
            <a:r>
              <a:rPr lang="en-US" dirty="0"/>
              <a:t>leaves are found just above </a:t>
            </a:r>
            <a:r>
              <a:rPr lang="en-US" dirty="0" err="1"/>
              <a:t>Volado</a:t>
            </a:r>
            <a:r>
              <a:rPr lang="en-US" dirty="0"/>
              <a:t> leaves on a tobacco </a:t>
            </a:r>
            <a:r>
              <a:rPr lang="en-US" dirty="0" smtClean="0"/>
              <a:t>plant.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490691" y="1938098"/>
            <a:ext cx="1136073" cy="6111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Viso</a:t>
            </a:r>
            <a:endParaRPr lang="en-US" sz="1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80036" y="3903596"/>
            <a:ext cx="1136073" cy="6111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Capote</a:t>
            </a:r>
            <a:endParaRPr lang="en-US" sz="1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5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Curing</a:t>
            </a:r>
            <a:endParaRPr lang="en-US" dirty="0"/>
          </a:p>
        </p:txBody>
      </p:sp>
      <p:pic>
        <p:nvPicPr>
          <p:cNvPr id="1026" name="Picture 2" descr="Cigar Tobacco: Air Cu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1818622"/>
            <a:ext cx="4648728" cy="348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igar Tobacco: Air Cu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442" y="1816739"/>
            <a:ext cx="4651238" cy="348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igar Tobacco: Air Cu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875" y="2907146"/>
            <a:ext cx="3725210" cy="279390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80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Fermentation</a:t>
            </a:r>
            <a:endParaRPr lang="en-US" dirty="0"/>
          </a:p>
        </p:txBody>
      </p:sp>
      <p:pic>
        <p:nvPicPr>
          <p:cNvPr id="2054" name="Picture 6" descr="http://robustojoe.com/new-site/wp-content/uploads/2013/11/Fermentation5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96" y="1843592"/>
            <a:ext cx="5057531" cy="3790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2058" name="Picture 10" descr="http://robustojoe.com/new-site/wp-content/uploads/2012/05/ShakingLeaves53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555" y="1843592"/>
            <a:ext cx="5048250" cy="3790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2056" name="Picture 8" descr="http://www.thejakartapost.com/files/images2/up%20p21-e_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906" y="2714996"/>
            <a:ext cx="3259196" cy="2170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4149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Cigar Makeup</a:t>
            </a:r>
            <a:endParaRPr lang="en-US" dirty="0"/>
          </a:p>
        </p:txBody>
      </p:sp>
      <p:pic>
        <p:nvPicPr>
          <p:cNvPr id="1026" name="Picture 2" descr="C:\Users\RUSHTO~1.ADS\AppData\Local\Temp\SNAGHTML5eba5b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794" y="1823033"/>
            <a:ext cx="3156982" cy="404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eaphumidors.com/blog/wp-content/uploads/2013/11/Cigar-Anatom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134" y="1823033"/>
            <a:ext cx="3090882" cy="404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30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Cigar Makeup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557" y="2008478"/>
            <a:ext cx="4558123" cy="3038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Image result for dominican cigar rol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63" y="2008477"/>
            <a:ext cx="5382927" cy="3038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51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Cigar Makeup</a:t>
            </a:r>
            <a:endParaRPr lang="en-US" dirty="0"/>
          </a:p>
        </p:txBody>
      </p:sp>
      <p:pic>
        <p:nvPicPr>
          <p:cNvPr id="5124" name="Picture 4" descr="http://cigarwedding.com/site/wp-content/uploads/2014/01/112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1959389"/>
            <a:ext cx="5356331" cy="3570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hiphat.com/images/cigars/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43" y="444843"/>
            <a:ext cx="4521509" cy="5085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8562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Cigar Makeup</a:t>
            </a:r>
          </a:p>
        </p:txBody>
      </p:sp>
      <p:pic>
        <p:nvPicPr>
          <p:cNvPr id="1028" name="Picture 4" descr="http://www.simfotico.com/wp-content/themes/dandelion/functions/timthumb.php?src=http://www.simfotico.com/wp-content/uploads/2011/04/cigar.jpg&amp;h=370&amp;w=700&amp;zc=1&amp;q=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182509"/>
            <a:ext cx="4683997" cy="2967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4" descr="Image result for dominican cigar rol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464" y="2181431"/>
            <a:ext cx="4610147" cy="2968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68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243</TotalTime>
  <Words>711</Words>
  <Application>Microsoft Office PowerPoint</Application>
  <PresentationFormat>Widescreen</PresentationFormat>
  <Paragraphs>98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Retrospect</vt:lpstr>
      <vt:lpstr>Journey of a Seed</vt:lpstr>
      <vt:lpstr>SEEDS &amp; PLANTS</vt:lpstr>
      <vt:lpstr>Leaves</vt:lpstr>
      <vt:lpstr>Air Curing</vt:lpstr>
      <vt:lpstr>Fermentation</vt:lpstr>
      <vt:lpstr>Cigar Makeup</vt:lpstr>
      <vt:lpstr>Cigar Makeup</vt:lpstr>
      <vt:lpstr>Cigar Makeup</vt:lpstr>
      <vt:lpstr>Cigar Makeup</vt:lpstr>
      <vt:lpstr>Wrapper Leave Color</vt:lpstr>
      <vt:lpstr>Cigar Sizes &amp; Shape</vt:lpstr>
      <vt:lpstr>Etiquette</vt:lpstr>
      <vt:lpstr>Etiquette</vt:lpstr>
      <vt:lpstr>Etiquette</vt:lpstr>
      <vt:lpstr>Etiquette</vt:lpstr>
      <vt:lpstr>Etiquette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Rushton G. James</dc:creator>
  <cp:lastModifiedBy>Rushton G. James</cp:lastModifiedBy>
  <cp:revision>82</cp:revision>
  <dcterms:created xsi:type="dcterms:W3CDTF">2014-12-17T23:26:28Z</dcterms:created>
  <dcterms:modified xsi:type="dcterms:W3CDTF">2016-09-22T18:10:27Z</dcterms:modified>
</cp:coreProperties>
</file>